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Lst>
  <p:notesMasterIdLst>
    <p:notesMasterId r:id="rId12"/>
  </p:notesMasterIdLst>
  <p:sldIdLst>
    <p:sldId id="256" r:id="rId3"/>
    <p:sldId id="257" r:id="rId4"/>
    <p:sldId id="260" r:id="rId5"/>
    <p:sldId id="261" r:id="rId6"/>
    <p:sldId id="262" r:id="rId7"/>
    <p:sldId id="263" r:id="rId8"/>
    <p:sldId id="264" r:id="rId9"/>
    <p:sldId id="265" r:id="rId10"/>
    <p:sldId id="266" r:id="rId1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8" roundtripDataSignature="AMtx7mi4ryP5VvdY8OEt5fDbplhhaR2He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8" Type="http://customschemas.google.com/relationships/presentationmetadata" Target="metadata"/><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notesMaster" Target="notesMasters/notesMaster1.xml"/><Relationship Id="rId2" Type="http://schemas.openxmlformats.org/officeDocument/2006/relationships/slideMaster" Target="slideMasters/slideMaster2.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22" Type="http://schemas.openxmlformats.org/officeDocument/2006/relationships/tableStyles" Target="tableStyles.xml"/></Relationships>
</file>

<file path=ppt/media/image1.gif>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1" name="Google Shape;16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 name="Google Shape;165;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166" name="Google Shape;166;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2bc959ac84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12bc959ac84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195" name="Google Shape;195;g12bc959ac84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8dd3ae4e3a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4" name="Google Shape;204;g18dd3ae4e3a_0_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205" name="Google Shape;205;g18dd3ae4e3a_0_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8dd3ae4e3a_0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4" name="Google Shape;214;g18dd3ae4e3a_0_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215" name="Google Shape;215;g18dd3ae4e3a_0_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8dd3ae4e3a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4" name="Google Shape;224;g18dd3ae4e3a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225" name="Google Shape;225;g18dd3ae4e3a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8dd3ae4e3a_0_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g18dd3ae4e3a_0_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235" name="Google Shape;235;g18dd3ae4e3a_0_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8dd3ae4e3a_0_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2" name="Google Shape;242;g18dd3ae4e3a_0_2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243" name="Google Shape;243;g18dd3ae4e3a_0_2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8dd3ae4e3a_0_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0" name="Google Shape;250;g18dd3ae4e3a_0_3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endParaRPr/>
          </a:p>
        </p:txBody>
      </p:sp>
      <p:sp>
        <p:nvSpPr>
          <p:cNvPr id="251" name="Google Shape;251;g18dd3ae4e3a_0_3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4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4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4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4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4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4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4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0"/>
        <p:cNvGrpSpPr/>
        <p:nvPr/>
      </p:nvGrpSpPr>
      <p:grpSpPr>
        <a:xfrm>
          <a:off x="0" y="0"/>
          <a:ext cx="0" cy="0"/>
          <a:chOff x="0" y="0"/>
          <a:chExt cx="0" cy="0"/>
        </a:xfrm>
      </p:grpSpPr>
      <p:sp>
        <p:nvSpPr>
          <p:cNvPr id="91" name="Google Shape;91;p2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93" name="Google Shape;93;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6"/>
        <p:cNvGrpSpPr/>
        <p:nvPr/>
      </p:nvGrpSpPr>
      <p:grpSpPr>
        <a:xfrm>
          <a:off x="0" y="0"/>
          <a:ext cx="0" cy="0"/>
          <a:chOff x="0" y="0"/>
          <a:chExt cx="0" cy="0"/>
        </a:xfrm>
      </p:grpSpPr>
      <p:sp>
        <p:nvSpPr>
          <p:cNvPr id="97" name="Google Shape;97;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9" name="Google Shape;99;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2"/>
        <p:cNvGrpSpPr/>
        <p:nvPr/>
      </p:nvGrpSpPr>
      <p:grpSpPr>
        <a:xfrm>
          <a:off x="0" y="0"/>
          <a:ext cx="0" cy="0"/>
          <a:chOff x="0" y="0"/>
          <a:chExt cx="0" cy="0"/>
        </a:xfrm>
      </p:grpSpPr>
      <p:sp>
        <p:nvSpPr>
          <p:cNvPr id="103" name="Google Shape;103;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5" name="Google Shape;105;p2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6" name="Google Shape;106;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 name="Google Shape;108;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9"/>
        <p:cNvGrpSpPr/>
        <p:nvPr/>
      </p:nvGrpSpPr>
      <p:grpSpPr>
        <a:xfrm>
          <a:off x="0" y="0"/>
          <a:ext cx="0" cy="0"/>
          <a:chOff x="0" y="0"/>
          <a:chExt cx="0" cy="0"/>
        </a:xfrm>
      </p:grpSpPr>
      <p:sp>
        <p:nvSpPr>
          <p:cNvPr id="110" name="Google Shape;110;p2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12" name="Google Shape;112;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5"/>
        <p:cNvGrpSpPr/>
        <p:nvPr/>
      </p:nvGrpSpPr>
      <p:grpSpPr>
        <a:xfrm>
          <a:off x="0" y="0"/>
          <a:ext cx="0" cy="0"/>
          <a:chOff x="0" y="0"/>
          <a:chExt cx="0" cy="0"/>
        </a:xfrm>
      </p:grpSpPr>
      <p:sp>
        <p:nvSpPr>
          <p:cNvPr id="116" name="Google Shape;116;p2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2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18" name="Google Shape;118;p2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p2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0" name="Google Shape;120;p2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1" name="Google Shape;121;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4"/>
        <p:cNvGrpSpPr/>
        <p:nvPr/>
      </p:nvGrpSpPr>
      <p:grpSpPr>
        <a:xfrm>
          <a:off x="0" y="0"/>
          <a:ext cx="0" cy="0"/>
          <a:chOff x="0" y="0"/>
          <a:chExt cx="0" cy="0"/>
        </a:xfrm>
      </p:grpSpPr>
      <p:sp>
        <p:nvSpPr>
          <p:cNvPr id="125" name="Google Shape;125;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 name="Google Shape;128;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3"/>
        <p:cNvGrpSpPr/>
        <p:nvPr/>
      </p:nvGrpSpPr>
      <p:grpSpPr>
        <a:xfrm>
          <a:off x="0" y="0"/>
          <a:ext cx="0" cy="0"/>
          <a:chOff x="0" y="0"/>
          <a:chExt cx="0" cy="0"/>
        </a:xfrm>
      </p:grpSpPr>
      <p:sp>
        <p:nvSpPr>
          <p:cNvPr id="134" name="Google Shape;134;p3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3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36" name="Google Shape;136;p3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37" name="Google Shape;137;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3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3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40"/>
        <p:cNvGrpSpPr/>
        <p:nvPr/>
      </p:nvGrpSpPr>
      <p:grpSpPr>
        <a:xfrm>
          <a:off x="0" y="0"/>
          <a:ext cx="0" cy="0"/>
          <a:chOff x="0" y="0"/>
          <a:chExt cx="0" cy="0"/>
        </a:xfrm>
      </p:grpSpPr>
      <p:sp>
        <p:nvSpPr>
          <p:cNvPr id="141" name="Google Shape;141;p3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32"/>
          <p:cNvSpPr>
            <a:spLocks noGrp="1"/>
          </p:cNvSpPr>
          <p:nvPr>
            <p:ph type="pic" idx="2"/>
          </p:nvPr>
        </p:nvSpPr>
        <p:spPr>
          <a:xfrm>
            <a:off x="5183188" y="987425"/>
            <a:ext cx="6172200" cy="4873625"/>
          </a:xfrm>
          <a:prstGeom prst="rect">
            <a:avLst/>
          </a:prstGeom>
          <a:noFill/>
          <a:ln>
            <a:noFill/>
          </a:ln>
        </p:spPr>
      </p:sp>
      <p:sp>
        <p:nvSpPr>
          <p:cNvPr id="143" name="Google Shape;143;p3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44" name="Google Shape;144;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 name="Google Shape;145;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 name="Google Shape;146;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7"/>
        <p:cNvGrpSpPr/>
        <p:nvPr/>
      </p:nvGrpSpPr>
      <p:grpSpPr>
        <a:xfrm>
          <a:off x="0" y="0"/>
          <a:ext cx="0" cy="0"/>
          <a:chOff x="0" y="0"/>
          <a:chExt cx="0" cy="0"/>
        </a:xfrm>
      </p:grpSpPr>
      <p:sp>
        <p:nvSpPr>
          <p:cNvPr id="148" name="Google Shape;148;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3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0" name="Google Shape;150;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3"/>
        <p:cNvGrpSpPr/>
        <p:nvPr/>
      </p:nvGrpSpPr>
      <p:grpSpPr>
        <a:xfrm>
          <a:off x="0" y="0"/>
          <a:ext cx="0" cy="0"/>
          <a:chOff x="0" y="0"/>
          <a:chExt cx="0" cy="0"/>
        </a:xfrm>
      </p:grpSpPr>
      <p:sp>
        <p:nvSpPr>
          <p:cNvPr id="154" name="Google Shape;154;p3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 name="Google Shape;155;p3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 name="Google Shape;156;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3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3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4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4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4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4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4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4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4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4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4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42"/>
          <p:cNvSpPr>
            <a:spLocks noGrp="1"/>
          </p:cNvSpPr>
          <p:nvPr>
            <p:ph type="pic" idx="2"/>
          </p:nvPr>
        </p:nvSpPr>
        <p:spPr>
          <a:xfrm>
            <a:off x="5183188" y="987425"/>
            <a:ext cx="6172200" cy="4873625"/>
          </a:xfrm>
          <a:prstGeom prst="rect">
            <a:avLst/>
          </a:prstGeom>
          <a:noFill/>
          <a:ln>
            <a:noFill/>
          </a:ln>
        </p:spPr>
      </p:sp>
      <p:sp>
        <p:nvSpPr>
          <p:cNvPr id="68" name="Google Shape;68;p4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Google Shape;10;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000000"/>
            </a:gs>
            <a:gs pos="74000">
              <a:srgbClr val="3A3A3A"/>
            </a:gs>
            <a:gs pos="83000">
              <a:srgbClr val="3A3A3A"/>
            </a:gs>
            <a:gs pos="100000">
              <a:srgbClr val="3A3A3A"/>
            </a:gs>
          </a:gsLst>
          <a:lin ang="5400000" scaled="0"/>
        </a:gradFill>
        <a:effectLst/>
      </p:bgPr>
    </p:bg>
    <p:spTree>
      <p:nvGrpSpPr>
        <p:cNvPr id="1" name="Shape 84"/>
        <p:cNvGrpSpPr/>
        <p:nvPr/>
      </p:nvGrpSpPr>
      <p:grpSpPr>
        <a:xfrm>
          <a:off x="0" y="0"/>
          <a:ext cx="0" cy="0"/>
          <a:chOff x="0" y="0"/>
          <a:chExt cx="0" cy="0"/>
        </a:xfrm>
      </p:grpSpPr>
      <p:sp>
        <p:nvSpPr>
          <p:cNvPr id="85" name="Google Shape;85;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6" name="Google Shape;86;p2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7" name="Google Shape;87;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8" name="Google Shape;88;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9" name="Google Shape;89;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2"/>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pic>
        <p:nvPicPr>
          <p:cNvPr id="168" name="Google Shape;168;p4"/>
          <p:cNvPicPr preferRelativeResize="0"/>
          <p:nvPr/>
        </p:nvPicPr>
        <p:blipFill rotWithShape="1">
          <a:blip r:embed="rId3">
            <a:alphaModFix/>
          </a:blip>
          <a:srcRect/>
          <a:stretch/>
        </p:blipFill>
        <p:spPr>
          <a:xfrm>
            <a:off x="10838330" y="5233940"/>
            <a:ext cx="1171968" cy="1365943"/>
          </a:xfrm>
          <a:prstGeom prst="rect">
            <a:avLst/>
          </a:prstGeom>
          <a:noFill/>
          <a:ln>
            <a:noFill/>
          </a:ln>
        </p:spPr>
      </p:pic>
      <p:sp>
        <p:nvSpPr>
          <p:cNvPr id="169" name="Google Shape;169;p4"/>
          <p:cNvSpPr txBox="1"/>
          <p:nvPr/>
        </p:nvSpPr>
        <p:spPr>
          <a:xfrm>
            <a:off x="0" y="262715"/>
            <a:ext cx="12192000" cy="708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GB" sz="4000" b="0" i="0" u="none" strike="noStrike" cap="none">
                <a:solidFill>
                  <a:srgbClr val="FFFFFF"/>
                </a:solidFill>
                <a:latin typeface="Comic Sans MS"/>
                <a:ea typeface="Comic Sans MS"/>
                <a:cs typeface="Comic Sans MS"/>
                <a:sym typeface="Comic Sans MS"/>
              </a:rPr>
              <a:t>Disclaimer</a:t>
            </a:r>
            <a:endParaRPr sz="1400" b="0" i="0" u="none" strike="noStrike" cap="none">
              <a:solidFill>
                <a:srgbClr val="000000"/>
              </a:solidFill>
              <a:latin typeface="Arial"/>
              <a:ea typeface="Arial"/>
              <a:cs typeface="Arial"/>
              <a:sym typeface="Arial"/>
            </a:endParaRPr>
          </a:p>
        </p:txBody>
      </p:sp>
      <p:pic>
        <p:nvPicPr>
          <p:cNvPr id="170" name="Google Shape;170;p4"/>
          <p:cNvPicPr preferRelativeResize="0"/>
          <p:nvPr/>
        </p:nvPicPr>
        <p:blipFill rotWithShape="1">
          <a:blip r:embed="rId4">
            <a:alphaModFix/>
          </a:blip>
          <a:srcRect/>
          <a:stretch/>
        </p:blipFill>
        <p:spPr>
          <a:xfrm>
            <a:off x="4269205" y="1233316"/>
            <a:ext cx="3653588" cy="3653588"/>
          </a:xfrm>
          <a:prstGeom prst="rect">
            <a:avLst/>
          </a:prstGeom>
          <a:noFill/>
          <a:ln>
            <a:noFill/>
          </a:ln>
        </p:spPr>
      </p:pic>
      <p:sp>
        <p:nvSpPr>
          <p:cNvPr id="171" name="Google Shape;171;p4"/>
          <p:cNvSpPr txBox="1"/>
          <p:nvPr/>
        </p:nvSpPr>
        <p:spPr>
          <a:xfrm>
            <a:off x="3047999" y="5233940"/>
            <a:ext cx="6320700" cy="831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4800"/>
              <a:buFont typeface="Arial"/>
              <a:buNone/>
            </a:pPr>
            <a:r>
              <a:rPr lang="en-GB" sz="4800" b="0" i="0" u="none" strike="noStrike" cap="none">
                <a:solidFill>
                  <a:srgbClr val="FFFFFF"/>
                </a:solidFill>
                <a:latin typeface="Comic Sans MS"/>
                <a:ea typeface="Comic Sans MS"/>
                <a:cs typeface="Comic Sans MS"/>
                <a:sym typeface="Comic Sans MS"/>
              </a:rPr>
              <a:t>Don’t do illegal shit</a:t>
            </a:r>
            <a:endParaRPr sz="1400" b="0" i="0" u="none" strike="noStrike" cap="none">
              <a:solidFill>
                <a:srgbClr val="000000"/>
              </a:solidFill>
              <a:latin typeface="Arial"/>
              <a:ea typeface="Arial"/>
              <a:cs typeface="Arial"/>
              <a:sym typeface="Arial"/>
            </a:endParaRPr>
          </a:p>
        </p:txBody>
      </p:sp>
      <p:pic>
        <p:nvPicPr>
          <p:cNvPr id="172" name="Google Shape;172;p4"/>
          <p:cNvPicPr preferRelativeResize="0"/>
          <p:nvPr/>
        </p:nvPicPr>
        <p:blipFill rotWithShape="1">
          <a:blip r:embed="rId5">
            <a:alphaModFix/>
          </a:blip>
          <a:srcRect l="12814" r="24058"/>
          <a:stretch/>
        </p:blipFill>
        <p:spPr>
          <a:xfrm>
            <a:off x="413925" y="1159825"/>
            <a:ext cx="3269698" cy="3885024"/>
          </a:xfrm>
          <a:prstGeom prst="rect">
            <a:avLst/>
          </a:prstGeom>
          <a:noFill/>
          <a:ln>
            <a:noFill/>
          </a:ln>
        </p:spPr>
      </p:pic>
      <p:pic>
        <p:nvPicPr>
          <p:cNvPr id="173" name="Google Shape;173;p4"/>
          <p:cNvPicPr preferRelativeResize="0"/>
          <p:nvPr/>
        </p:nvPicPr>
        <p:blipFill rotWithShape="1">
          <a:blip r:embed="rId6">
            <a:alphaModFix/>
          </a:blip>
          <a:srcRect l="14408" r="14398"/>
          <a:stretch/>
        </p:blipFill>
        <p:spPr>
          <a:xfrm>
            <a:off x="8508375" y="1705813"/>
            <a:ext cx="2980401" cy="2793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pic>
        <p:nvPicPr>
          <p:cNvPr id="197" name="Google Shape;197;g12bc959ac84_0_0"/>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198" name="Google Shape;198;g12bc959ac84_0_0"/>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GB" sz="4800">
                <a:solidFill>
                  <a:srgbClr val="FFFFFF"/>
                </a:solidFill>
                <a:latin typeface="Comic Sans MS"/>
                <a:ea typeface="Comic Sans MS"/>
                <a:cs typeface="Comic Sans MS"/>
                <a:sym typeface="Comic Sans MS"/>
              </a:rPr>
              <a:t>Reverse Engineering - Overview</a:t>
            </a:r>
            <a:endParaRPr sz="4800" b="0" i="0" u="none" strike="noStrike" cap="none">
              <a:solidFill>
                <a:srgbClr val="FFFFFF"/>
              </a:solidFill>
              <a:latin typeface="Comic Sans MS"/>
              <a:ea typeface="Comic Sans MS"/>
              <a:cs typeface="Comic Sans MS"/>
              <a:sym typeface="Comic Sans MS"/>
            </a:endParaRPr>
          </a:p>
        </p:txBody>
      </p:sp>
      <p:sp>
        <p:nvSpPr>
          <p:cNvPr id="199" name="Google Shape;199;g12bc959ac84_0_0"/>
          <p:cNvSpPr txBox="1"/>
          <p:nvPr/>
        </p:nvSpPr>
        <p:spPr>
          <a:xfrm>
            <a:off x="1536600" y="1542963"/>
            <a:ext cx="9118800" cy="323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Reverse engineering is the process that is taken to understand how a piece of software accomplishes its task. </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Reverse engineering is important when hacking as it gives you a greater understanding of how something works making it easier for you to find an exploit within the code as well as figure out how to potentially stop malware such as ransomware.</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Common tools used for reverse engineering are Ghidra and IDA freeware</a:t>
            </a:r>
            <a:endParaRPr sz="2200">
              <a:solidFill>
                <a:schemeClr val="lt1"/>
              </a:solidFill>
              <a:latin typeface="Calibri"/>
              <a:ea typeface="Calibri"/>
              <a:cs typeface="Calibri"/>
              <a:sym typeface="Calibri"/>
            </a:endParaRPr>
          </a:p>
        </p:txBody>
      </p:sp>
      <p:pic>
        <p:nvPicPr>
          <p:cNvPr id="200" name="Google Shape;200;g12bc959ac84_0_0"/>
          <p:cNvPicPr preferRelativeResize="0"/>
          <p:nvPr/>
        </p:nvPicPr>
        <p:blipFill>
          <a:blip r:embed="rId4">
            <a:alphaModFix/>
          </a:blip>
          <a:stretch>
            <a:fillRect/>
          </a:stretch>
        </p:blipFill>
        <p:spPr>
          <a:xfrm>
            <a:off x="7692700" y="4651313"/>
            <a:ext cx="1601294" cy="1968650"/>
          </a:xfrm>
          <a:prstGeom prst="rect">
            <a:avLst/>
          </a:prstGeom>
          <a:noFill/>
          <a:ln>
            <a:noFill/>
          </a:ln>
        </p:spPr>
      </p:pic>
      <p:pic>
        <p:nvPicPr>
          <p:cNvPr id="201" name="Google Shape;201;g12bc959ac84_0_0"/>
          <p:cNvPicPr preferRelativeResize="0"/>
          <p:nvPr/>
        </p:nvPicPr>
        <p:blipFill>
          <a:blip r:embed="rId5">
            <a:alphaModFix/>
          </a:blip>
          <a:stretch>
            <a:fillRect/>
          </a:stretch>
        </p:blipFill>
        <p:spPr>
          <a:xfrm>
            <a:off x="965044" y="4577413"/>
            <a:ext cx="2116437" cy="211643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g18dd3ae4e3a_0_7"/>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208" name="Google Shape;208;g18dd3ae4e3a_0_7"/>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4800"/>
              <a:buFont typeface="Arial"/>
              <a:buNone/>
            </a:pPr>
            <a:r>
              <a:rPr lang="en-GB" sz="4800">
                <a:solidFill>
                  <a:schemeClr val="lt1"/>
                </a:solidFill>
                <a:latin typeface="Comic Sans MS"/>
                <a:ea typeface="Comic Sans MS"/>
                <a:cs typeface="Comic Sans MS"/>
                <a:sym typeface="Comic Sans MS"/>
              </a:rPr>
              <a:t>Reverse Engineering - IDA Freeware</a:t>
            </a:r>
            <a:endParaRPr sz="4800" b="0" i="0" u="none" strike="noStrike" cap="none">
              <a:solidFill>
                <a:srgbClr val="FFFFFF"/>
              </a:solidFill>
              <a:latin typeface="Comic Sans MS"/>
              <a:ea typeface="Comic Sans MS"/>
              <a:cs typeface="Comic Sans MS"/>
              <a:sym typeface="Comic Sans MS"/>
            </a:endParaRPr>
          </a:p>
        </p:txBody>
      </p:sp>
      <p:sp>
        <p:nvSpPr>
          <p:cNvPr id="209" name="Google Shape;209;g18dd3ae4e3a_0_7"/>
          <p:cNvSpPr txBox="1"/>
          <p:nvPr/>
        </p:nvSpPr>
        <p:spPr>
          <a:xfrm>
            <a:off x="1612800" y="1690750"/>
            <a:ext cx="9250500" cy="3570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IDA Freeware is a free binary analysis tool that decompiles (converts) executable binaries into machine code for you to analyse.</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The code is organised into the different functions with visible links for you to understand the program’s flow to better understand how the executable functions.</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IDA Freeware is best suited for people that can understand and translate x86/x64 assembly code. There are paid versions of the software that can also convert arm and arm64 binaries.</a:t>
            </a:r>
            <a:endParaRPr sz="2200">
              <a:solidFill>
                <a:schemeClr val="lt1"/>
              </a:solidFill>
              <a:latin typeface="Calibri"/>
              <a:ea typeface="Calibri"/>
              <a:cs typeface="Calibri"/>
              <a:sym typeface="Calibri"/>
            </a:endParaRPr>
          </a:p>
        </p:txBody>
      </p:sp>
      <p:pic>
        <p:nvPicPr>
          <p:cNvPr id="210" name="Google Shape;210;g18dd3ae4e3a_0_7"/>
          <p:cNvPicPr preferRelativeResize="0"/>
          <p:nvPr/>
        </p:nvPicPr>
        <p:blipFill>
          <a:blip r:embed="rId4">
            <a:alphaModFix/>
          </a:blip>
          <a:stretch>
            <a:fillRect/>
          </a:stretch>
        </p:blipFill>
        <p:spPr>
          <a:xfrm>
            <a:off x="7375576" y="4786675"/>
            <a:ext cx="1952175" cy="2071324"/>
          </a:xfrm>
          <a:prstGeom prst="rect">
            <a:avLst/>
          </a:prstGeom>
          <a:noFill/>
          <a:ln>
            <a:noFill/>
          </a:ln>
        </p:spPr>
      </p:pic>
      <p:pic>
        <p:nvPicPr>
          <p:cNvPr id="211" name="Google Shape;211;g18dd3ae4e3a_0_7"/>
          <p:cNvPicPr preferRelativeResize="0"/>
          <p:nvPr/>
        </p:nvPicPr>
        <p:blipFill>
          <a:blip r:embed="rId5">
            <a:alphaModFix/>
          </a:blip>
          <a:stretch>
            <a:fillRect/>
          </a:stretch>
        </p:blipFill>
        <p:spPr>
          <a:xfrm>
            <a:off x="0" y="4838013"/>
            <a:ext cx="1601294" cy="1968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pic>
        <p:nvPicPr>
          <p:cNvPr id="217" name="Google Shape;217;g18dd3ae4e3a_0_14"/>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218" name="Google Shape;218;g18dd3ae4e3a_0_14"/>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4800"/>
              <a:buFont typeface="Arial"/>
              <a:buNone/>
            </a:pPr>
            <a:r>
              <a:rPr lang="en-GB" sz="4800">
                <a:solidFill>
                  <a:schemeClr val="lt1"/>
                </a:solidFill>
                <a:latin typeface="Comic Sans MS"/>
                <a:ea typeface="Comic Sans MS"/>
                <a:cs typeface="Comic Sans MS"/>
                <a:sym typeface="Comic Sans MS"/>
              </a:rPr>
              <a:t>Reverse Engineering - Ghidra</a:t>
            </a:r>
            <a:endParaRPr sz="4800" b="0" i="0" u="none" strike="noStrike" cap="none">
              <a:solidFill>
                <a:srgbClr val="FFFFFF"/>
              </a:solidFill>
              <a:latin typeface="Comic Sans MS"/>
              <a:ea typeface="Comic Sans MS"/>
              <a:cs typeface="Comic Sans MS"/>
              <a:sym typeface="Comic Sans MS"/>
            </a:endParaRPr>
          </a:p>
        </p:txBody>
      </p:sp>
      <p:sp>
        <p:nvSpPr>
          <p:cNvPr id="219" name="Google Shape;219;g18dd3ae4e3a_0_14"/>
          <p:cNvSpPr txBox="1"/>
          <p:nvPr/>
        </p:nvSpPr>
        <p:spPr>
          <a:xfrm>
            <a:off x="1536600" y="1690750"/>
            <a:ext cx="9118800" cy="2216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Ghidra is an open-source software reverse engineering tool developed by the NSA. It can be downloaded from the NSA’s github for free.</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Ghidra can reverse engineer an executable into c code which makes it much easier to analyse than assembly code. It also has tools for quick string searching and organises all of the code into functions.</a:t>
            </a:r>
            <a:endParaRPr sz="2200">
              <a:solidFill>
                <a:schemeClr val="lt1"/>
              </a:solidFill>
              <a:latin typeface="Calibri"/>
              <a:ea typeface="Calibri"/>
              <a:cs typeface="Calibri"/>
              <a:sym typeface="Calibri"/>
            </a:endParaRPr>
          </a:p>
        </p:txBody>
      </p:sp>
      <p:pic>
        <p:nvPicPr>
          <p:cNvPr id="220" name="Google Shape;220;g18dd3ae4e3a_0_14"/>
          <p:cNvPicPr preferRelativeResize="0"/>
          <p:nvPr/>
        </p:nvPicPr>
        <p:blipFill>
          <a:blip r:embed="rId4">
            <a:alphaModFix/>
          </a:blip>
          <a:stretch>
            <a:fillRect/>
          </a:stretch>
        </p:blipFill>
        <p:spPr>
          <a:xfrm>
            <a:off x="-6" y="4741563"/>
            <a:ext cx="2116437" cy="2116437"/>
          </a:xfrm>
          <a:prstGeom prst="rect">
            <a:avLst/>
          </a:prstGeom>
          <a:noFill/>
          <a:ln>
            <a:noFill/>
          </a:ln>
        </p:spPr>
      </p:pic>
      <p:pic>
        <p:nvPicPr>
          <p:cNvPr id="221" name="Google Shape;221;g18dd3ae4e3a_0_14"/>
          <p:cNvPicPr preferRelativeResize="0"/>
          <p:nvPr/>
        </p:nvPicPr>
        <p:blipFill>
          <a:blip r:embed="rId5">
            <a:alphaModFix/>
          </a:blip>
          <a:stretch>
            <a:fillRect/>
          </a:stretch>
        </p:blipFill>
        <p:spPr>
          <a:xfrm>
            <a:off x="8078075" y="3495140"/>
            <a:ext cx="2116425" cy="336285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227" name="Google Shape;227;g18dd3ae4e3a_0_0"/>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228" name="Google Shape;228;g18dd3ae4e3a_0_0"/>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4800"/>
              <a:buFont typeface="Arial"/>
              <a:buNone/>
            </a:pPr>
            <a:r>
              <a:rPr lang="en-GB" sz="4800">
                <a:solidFill>
                  <a:schemeClr val="lt1"/>
                </a:solidFill>
                <a:latin typeface="Comic Sans MS"/>
                <a:ea typeface="Comic Sans MS"/>
                <a:cs typeface="Comic Sans MS"/>
                <a:sym typeface="Comic Sans MS"/>
              </a:rPr>
              <a:t>Reverse Engineering - C</a:t>
            </a:r>
            <a:endParaRPr sz="4800" b="0" i="0" u="none" strike="noStrike" cap="none">
              <a:solidFill>
                <a:srgbClr val="FFFFFF"/>
              </a:solidFill>
              <a:latin typeface="Comic Sans MS"/>
              <a:ea typeface="Comic Sans MS"/>
              <a:cs typeface="Comic Sans MS"/>
              <a:sym typeface="Comic Sans MS"/>
            </a:endParaRPr>
          </a:p>
        </p:txBody>
      </p:sp>
      <p:sp>
        <p:nvSpPr>
          <p:cNvPr id="229" name="Google Shape;229;g18dd3ae4e3a_0_0"/>
          <p:cNvSpPr txBox="1"/>
          <p:nvPr/>
        </p:nvSpPr>
        <p:spPr>
          <a:xfrm>
            <a:off x="1536600" y="1254550"/>
            <a:ext cx="9118800" cy="526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When reverse engineering executables ghidra will convert the machine code to c code. This makes it much easier to read than the assembly.</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Functions are defined in c with the following syntax:</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return_type function_name(param_type parameter){}</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All c code starts with a main function that can take two parameters.</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Char char="●"/>
            </a:pPr>
            <a:r>
              <a:rPr lang="en-GB" sz="2200">
                <a:solidFill>
                  <a:schemeClr val="lt1"/>
                </a:solidFill>
                <a:latin typeface="Calibri"/>
                <a:ea typeface="Calibri"/>
                <a:cs typeface="Calibri"/>
                <a:sym typeface="Calibri"/>
              </a:rPr>
              <a:t>argc - How many arguments</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Char char="●"/>
            </a:pPr>
            <a:r>
              <a:rPr lang="en-GB" sz="2200">
                <a:solidFill>
                  <a:schemeClr val="lt1"/>
                </a:solidFill>
                <a:latin typeface="Calibri"/>
                <a:ea typeface="Calibri"/>
                <a:cs typeface="Calibri"/>
                <a:sym typeface="Calibri"/>
              </a:rPr>
              <a:t>argv - An array of arguments</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r>
              <a:rPr lang="en-GB" sz="2200">
                <a:solidFill>
                  <a:schemeClr val="lt1"/>
                </a:solidFill>
                <a:latin typeface="Calibri"/>
                <a:ea typeface="Calibri"/>
                <a:cs typeface="Calibri"/>
                <a:sym typeface="Calibri"/>
              </a:rPr>
              <a:t>The arguments are passed when executing the program where the name is the first argument and anything after is it’s own argument separated by spaces</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r>
              <a:rPr lang="en-GB" sz="2200">
                <a:solidFill>
                  <a:schemeClr val="lt1"/>
                </a:solidFill>
                <a:latin typeface="Calibri"/>
                <a:ea typeface="Calibri"/>
                <a:cs typeface="Calibri"/>
                <a:sym typeface="Calibri"/>
              </a:rPr>
              <a:t>./executable arg1 arg2</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 -, *, /, % are add, subtract, multiply, divide and modulo respectively</a:t>
            </a:r>
            <a:endParaRPr sz="2200">
              <a:solidFill>
                <a:schemeClr val="lt1"/>
              </a:solidFill>
              <a:latin typeface="Calibri"/>
              <a:ea typeface="Calibri"/>
              <a:cs typeface="Calibri"/>
              <a:sym typeface="Calibri"/>
            </a:endParaRPr>
          </a:p>
        </p:txBody>
      </p:sp>
      <p:pic>
        <p:nvPicPr>
          <p:cNvPr id="230" name="Google Shape;230;g18dd3ae4e3a_0_0"/>
          <p:cNvPicPr preferRelativeResize="0"/>
          <p:nvPr/>
        </p:nvPicPr>
        <p:blipFill>
          <a:blip r:embed="rId4">
            <a:alphaModFix/>
          </a:blip>
          <a:stretch>
            <a:fillRect/>
          </a:stretch>
        </p:blipFill>
        <p:spPr>
          <a:xfrm>
            <a:off x="0" y="5336150"/>
            <a:ext cx="1503825" cy="1503825"/>
          </a:xfrm>
          <a:prstGeom prst="rect">
            <a:avLst/>
          </a:prstGeom>
          <a:noFill/>
          <a:ln>
            <a:noFill/>
          </a:ln>
        </p:spPr>
      </p:pic>
      <p:pic>
        <p:nvPicPr>
          <p:cNvPr id="231" name="Google Shape;231;g18dd3ae4e3a_0_0"/>
          <p:cNvPicPr preferRelativeResize="0"/>
          <p:nvPr/>
        </p:nvPicPr>
        <p:blipFill>
          <a:blip r:embed="rId5">
            <a:alphaModFix/>
          </a:blip>
          <a:stretch>
            <a:fillRect/>
          </a:stretch>
        </p:blipFill>
        <p:spPr>
          <a:xfrm>
            <a:off x="9126800" y="1808550"/>
            <a:ext cx="2793733" cy="1503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Google Shape;237;g18dd3ae4e3a_0_21"/>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238" name="Google Shape;238;g18dd3ae4e3a_0_21"/>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4800"/>
              <a:buFont typeface="Arial"/>
              <a:buNone/>
            </a:pPr>
            <a:r>
              <a:rPr lang="en-GB" sz="4800">
                <a:solidFill>
                  <a:schemeClr val="lt1"/>
                </a:solidFill>
                <a:latin typeface="Comic Sans MS"/>
                <a:ea typeface="Comic Sans MS"/>
                <a:cs typeface="Comic Sans MS"/>
                <a:sym typeface="Comic Sans MS"/>
              </a:rPr>
              <a:t>Reverse Engineering - Ghidra Showcase</a:t>
            </a:r>
            <a:endParaRPr sz="4800" b="0" i="0" u="none" strike="noStrike" cap="none">
              <a:solidFill>
                <a:srgbClr val="FFFFFF"/>
              </a:solidFill>
              <a:latin typeface="Comic Sans MS"/>
              <a:ea typeface="Comic Sans MS"/>
              <a:cs typeface="Comic Sans MS"/>
              <a:sym typeface="Comic Sans MS"/>
            </a:endParaRPr>
          </a:p>
        </p:txBody>
      </p:sp>
      <p:sp>
        <p:nvSpPr>
          <p:cNvPr id="239" name="Google Shape;239;g18dd3ae4e3a_0_21"/>
          <p:cNvSpPr txBox="1"/>
          <p:nvPr/>
        </p:nvSpPr>
        <p:spPr>
          <a:xfrm>
            <a:off x="1536600" y="1690750"/>
            <a:ext cx="9118800" cy="2216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A quick demo on how to use ghidra</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Char char="●"/>
            </a:pPr>
            <a:r>
              <a:rPr lang="en-GB" sz="2200">
                <a:solidFill>
                  <a:schemeClr val="lt1"/>
                </a:solidFill>
                <a:latin typeface="Calibri"/>
                <a:ea typeface="Calibri"/>
                <a:cs typeface="Calibri"/>
                <a:sym typeface="Calibri"/>
              </a:rPr>
              <a:t>Setting up and importing files</a:t>
            </a:r>
            <a:endParaRPr sz="2200">
              <a:solidFill>
                <a:schemeClr val="lt1"/>
              </a:solidFill>
              <a:latin typeface="Calibri"/>
              <a:ea typeface="Calibri"/>
              <a:cs typeface="Calibri"/>
              <a:sym typeface="Calibri"/>
            </a:endParaRPr>
          </a:p>
          <a:p>
            <a:pPr marL="457200" lvl="0" indent="-368300" algn="l" rtl="0">
              <a:spcBef>
                <a:spcPts val="0"/>
              </a:spcBef>
              <a:spcAft>
                <a:spcPts val="0"/>
              </a:spcAft>
              <a:buClr>
                <a:schemeClr val="lt1"/>
              </a:buClr>
              <a:buSzPts val="2200"/>
              <a:buFont typeface="Calibri"/>
              <a:buChar char="●"/>
            </a:pPr>
            <a:r>
              <a:rPr lang="en-GB" sz="2200">
                <a:solidFill>
                  <a:schemeClr val="lt1"/>
                </a:solidFill>
                <a:latin typeface="Calibri"/>
                <a:ea typeface="Calibri"/>
                <a:cs typeface="Calibri"/>
                <a:sym typeface="Calibri"/>
              </a:rPr>
              <a:t>Searching for strings</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Char char="●"/>
            </a:pPr>
            <a:r>
              <a:rPr lang="en-GB" sz="2200">
                <a:solidFill>
                  <a:schemeClr val="lt1"/>
                </a:solidFill>
                <a:latin typeface="Calibri"/>
                <a:ea typeface="Calibri"/>
                <a:cs typeface="Calibri"/>
                <a:sym typeface="Calibri"/>
              </a:rPr>
              <a:t>Renaming variables</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Char char="●"/>
            </a:pPr>
            <a:r>
              <a:rPr lang="en-GB" sz="2200">
                <a:solidFill>
                  <a:schemeClr val="lt1"/>
                </a:solidFill>
                <a:latin typeface="Calibri"/>
                <a:ea typeface="Calibri"/>
                <a:cs typeface="Calibri"/>
                <a:sym typeface="Calibri"/>
              </a:rPr>
              <a:t>Jumping to functions</a:t>
            </a:r>
            <a:endParaRPr sz="2200">
              <a:solidFill>
                <a:schemeClr val="lt1"/>
              </a:solidFill>
              <a:latin typeface="Calibri"/>
              <a:ea typeface="Calibri"/>
              <a:cs typeface="Calibri"/>
              <a:sym typeface="Calibri"/>
            </a:endParaRPr>
          </a:p>
          <a:p>
            <a:pPr marL="457200" marR="0" lvl="0" indent="-368300" algn="l" rtl="0">
              <a:lnSpc>
                <a:spcPct val="100000"/>
              </a:lnSpc>
              <a:spcBef>
                <a:spcPts val="0"/>
              </a:spcBef>
              <a:spcAft>
                <a:spcPts val="0"/>
              </a:spcAft>
              <a:buClr>
                <a:schemeClr val="lt1"/>
              </a:buClr>
              <a:buSzPts val="2200"/>
              <a:buFont typeface="Calibri"/>
              <a:buChar char="●"/>
            </a:pPr>
            <a:r>
              <a:rPr lang="en-GB" sz="2200">
                <a:solidFill>
                  <a:schemeClr val="lt1"/>
                </a:solidFill>
                <a:latin typeface="Calibri"/>
                <a:ea typeface="Calibri"/>
                <a:cs typeface="Calibri"/>
                <a:sym typeface="Calibri"/>
              </a:rPr>
              <a:t>Right click context for hex values</a:t>
            </a:r>
            <a:endParaRPr sz="2200">
              <a:solidFill>
                <a:schemeClr val="l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245" name="Google Shape;245;g18dd3ae4e3a_0_28"/>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246" name="Google Shape;246;g18dd3ae4e3a_0_28"/>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4800"/>
              <a:buFont typeface="Arial"/>
              <a:buNone/>
            </a:pPr>
            <a:r>
              <a:rPr lang="en-GB" sz="4800">
                <a:solidFill>
                  <a:schemeClr val="lt1"/>
                </a:solidFill>
                <a:latin typeface="Comic Sans MS"/>
                <a:ea typeface="Comic Sans MS"/>
                <a:cs typeface="Comic Sans MS"/>
                <a:sym typeface="Comic Sans MS"/>
              </a:rPr>
              <a:t>Reverse Engineering - Practical</a:t>
            </a:r>
            <a:endParaRPr sz="4800" b="0" i="0" u="none" strike="noStrike" cap="none">
              <a:solidFill>
                <a:srgbClr val="FFFFFF"/>
              </a:solidFill>
              <a:latin typeface="Comic Sans MS"/>
              <a:ea typeface="Comic Sans MS"/>
              <a:cs typeface="Comic Sans MS"/>
              <a:sym typeface="Comic Sans MS"/>
            </a:endParaRPr>
          </a:p>
        </p:txBody>
      </p:sp>
      <p:sp>
        <p:nvSpPr>
          <p:cNvPr id="247" name="Google Shape;247;g18dd3ae4e3a_0_28"/>
          <p:cNvSpPr txBox="1"/>
          <p:nvPr/>
        </p:nvSpPr>
        <p:spPr>
          <a:xfrm>
            <a:off x="1536600" y="1690750"/>
            <a:ext cx="9118800" cy="4587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Download the ransomware_sample.exe from github (wget https://)</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Download the encrypted_text file from github (wget https://)</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Find the two flags using the executable:</a:t>
            </a:r>
            <a:endParaRPr sz="2200">
              <a:solidFill>
                <a:schemeClr val="lt1"/>
              </a:solidFill>
              <a:latin typeface="Calibri"/>
              <a:ea typeface="Calibri"/>
              <a:cs typeface="Calibri"/>
              <a:sym typeface="Calibri"/>
            </a:endParaRPr>
          </a:p>
          <a:p>
            <a:pPr marL="0" marR="0" lvl="0" indent="45720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Flag 1 (Easy) - Hidden somewhere in the file</a:t>
            </a:r>
            <a:endParaRPr sz="2200">
              <a:solidFill>
                <a:schemeClr val="lt1"/>
              </a:solidFill>
              <a:latin typeface="Calibri"/>
              <a:ea typeface="Calibri"/>
              <a:cs typeface="Calibri"/>
              <a:sym typeface="Calibri"/>
            </a:endParaRPr>
          </a:p>
          <a:p>
            <a:pPr marL="0" marR="0" lvl="0" indent="45720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Flag2 (Hard) - Decrypt the encrypted_text file</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Open the ransomware_sample.exe in ghidra and start figuring it out!</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If you think you’ve found a flag let one of the committee know!</a:t>
            </a: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a:solidFill>
                <a:schemeClr val="lt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3" name="Google Shape;253;g18dd3ae4e3a_0_35"/>
          <p:cNvPicPr preferRelativeResize="0"/>
          <p:nvPr/>
        </p:nvPicPr>
        <p:blipFill rotWithShape="1">
          <a:blip r:embed="rId3">
            <a:alphaModFix/>
          </a:blip>
          <a:srcRect/>
          <a:stretch/>
        </p:blipFill>
        <p:spPr>
          <a:xfrm>
            <a:off x="10838330" y="5233940"/>
            <a:ext cx="1171969" cy="1365944"/>
          </a:xfrm>
          <a:prstGeom prst="rect">
            <a:avLst/>
          </a:prstGeom>
          <a:noFill/>
          <a:ln>
            <a:noFill/>
          </a:ln>
        </p:spPr>
      </p:pic>
      <p:sp>
        <p:nvSpPr>
          <p:cNvPr id="254" name="Google Shape;254;g18dd3ae4e3a_0_35"/>
          <p:cNvSpPr txBox="1"/>
          <p:nvPr/>
        </p:nvSpPr>
        <p:spPr>
          <a:xfrm>
            <a:off x="192450" y="143350"/>
            <a:ext cx="11807100" cy="111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4800"/>
              <a:buFont typeface="Arial"/>
              <a:buNone/>
            </a:pPr>
            <a:r>
              <a:rPr lang="en-GB" sz="4600">
                <a:solidFill>
                  <a:schemeClr val="lt1"/>
                </a:solidFill>
                <a:latin typeface="Comic Sans MS"/>
                <a:ea typeface="Comic Sans MS"/>
                <a:cs typeface="Comic Sans MS"/>
                <a:sym typeface="Comic Sans MS"/>
              </a:rPr>
              <a:t>Reverse Engineering - Practical Breakdown</a:t>
            </a:r>
            <a:endParaRPr sz="4600" b="0" i="0" u="none" strike="noStrike" cap="none">
              <a:solidFill>
                <a:srgbClr val="FFFFFF"/>
              </a:solidFill>
              <a:latin typeface="Comic Sans MS"/>
              <a:ea typeface="Comic Sans MS"/>
              <a:cs typeface="Comic Sans MS"/>
              <a:sym typeface="Comic Sans MS"/>
            </a:endParaRPr>
          </a:p>
        </p:txBody>
      </p:sp>
      <p:sp>
        <p:nvSpPr>
          <p:cNvPr id="255" name="Google Shape;255;g18dd3ae4e3a_0_35"/>
          <p:cNvSpPr txBox="1"/>
          <p:nvPr/>
        </p:nvSpPr>
        <p:spPr>
          <a:xfrm>
            <a:off x="1536600" y="1690750"/>
            <a:ext cx="9118800" cy="861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GB" sz="2200">
                <a:solidFill>
                  <a:schemeClr val="lt1"/>
                </a:solidFill>
                <a:latin typeface="Calibri"/>
                <a:ea typeface="Calibri"/>
                <a:cs typeface="Calibri"/>
                <a:sym typeface="Calibri"/>
              </a:rPr>
              <a:t>Quick demo on understanding the code with the original source code and how to find the flags.</a:t>
            </a:r>
            <a:endParaRPr sz="2200" b="0" i="0" u="none" strike="noStrike" cap="non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507</Words>
  <Application>Microsoft Macintosh PowerPoint</Application>
  <PresentationFormat>Widescreen</PresentationFormat>
  <Paragraphs>61</Paragraphs>
  <Slides>9</Slides>
  <Notes>9</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9</vt:i4>
      </vt:variant>
    </vt:vector>
  </HeadingPairs>
  <TitlesOfParts>
    <vt:vector size="14" baseType="lpstr">
      <vt:lpstr>Arial</vt:lpstr>
      <vt:lpstr>Calibri</vt:lpstr>
      <vt:lpstr>Comic Sans MS</vt:lpstr>
      <vt:lpstr>1_Office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Dilan Goodwin</cp:lastModifiedBy>
  <cp:revision>1</cp:revision>
  <dcterms:created xsi:type="dcterms:W3CDTF">2018-05-13T11:45:40Z</dcterms:created>
  <dcterms:modified xsi:type="dcterms:W3CDTF">2022-11-17T17:06:06Z</dcterms:modified>
</cp:coreProperties>
</file>